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1" r:id="rId32"/>
    <p:sldId id="312" r:id="rId33"/>
    <p:sldId id="313" r:id="rId34"/>
    <p:sldId id="314" r:id="rId35"/>
    <p:sldId id="315" r:id="rId36"/>
    <p:sldId id="316" r:id="rId37"/>
    <p:sldId id="318" r:id="rId38"/>
    <p:sldId id="317" r:id="rId39"/>
    <p:sldId id="319" r:id="rId40"/>
    <p:sldId id="332" r:id="rId41"/>
    <p:sldId id="358" r:id="rId42"/>
    <p:sldId id="335" r:id="rId43"/>
    <p:sldId id="349" r:id="rId44"/>
    <p:sldId id="351" r:id="rId45"/>
    <p:sldId id="336" r:id="rId46"/>
    <p:sldId id="350" r:id="rId47"/>
    <p:sldId id="359" r:id="rId48"/>
    <p:sldId id="352" r:id="rId49"/>
    <p:sldId id="363" r:id="rId50"/>
    <p:sldId id="364" r:id="rId51"/>
    <p:sldId id="356" r:id="rId52"/>
    <p:sldId id="337" r:id="rId53"/>
    <p:sldId id="362" r:id="rId54"/>
    <p:sldId id="354" r:id="rId55"/>
    <p:sldId id="344" r:id="rId56"/>
    <p:sldId id="345" r:id="rId57"/>
    <p:sldId id="340"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307" autoAdjust="0"/>
  </p:normalViewPr>
  <p:slideViewPr>
    <p:cSldViewPr snapToGrid="0">
      <p:cViewPr varScale="1">
        <p:scale>
          <a:sx n="69" d="100"/>
          <a:sy n="69"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02/02/2021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02/02/2021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1.jpe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jpe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hyperlink" Target="https://programminghistorian.org/en/lessons/intro-to-linked-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4/relationships/chartEx" Target="../charts/chartEx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florvilhaveson.fr.g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00415"/>
            <a:ext cx="1528287" cy="151593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normAutofit/>
          </a:bodyPr>
          <a:lstStyle/>
          <a:p>
            <a:r>
              <a:rPr lang="fr-FR" sz="4000"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333881" y="1296095"/>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30668" y="1311770"/>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paradigme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98850" y="5907494"/>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Autres sources potentielles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4"/>
              </a:rPr>
              <a:t>Introduction aux données liées avec </a:t>
            </a:r>
            <a:r>
              <a:rPr lang="fr-FR" dirty="0" err="1">
                <a:hlinkClick r:id="rId4"/>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7" name="Picture 7">
            <a:extLst>
              <a:ext uri="{FF2B5EF4-FFF2-40B4-BE49-F238E27FC236}">
                <a16:creationId xmlns:a16="http://schemas.microsoft.com/office/drawing/2014/main" id="{28730ED8-45BD-4B29-A642-2D35331E02D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1113627"/>
          </a:xfrm>
        </p:spPr>
        <p:txBody>
          <a:bodyPr>
            <a:normAutofit lnSpcReduction="10000"/>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136601"/>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469248"/>
          </a:xfrm>
          <a:prstGeom prst="rect">
            <a:avLst/>
          </a:prstGeom>
          <a:noFill/>
        </p:spPr>
        <p:txBody>
          <a:bodyPr wrap="square" rtlCol="0">
            <a:spAutoFit/>
          </a:bodyPr>
          <a:lstStyle/>
          <a:p>
            <a:pPr>
              <a:lnSpc>
                <a:spcPct val="114000"/>
              </a:lnSpc>
            </a:pPr>
            <a:r>
              <a:rPr lang="fr-FR" sz="2000" dirty="0"/>
              <a:t>Quels peuvent être les apports du TAL?</a:t>
            </a:r>
          </a:p>
          <a:p>
            <a:pPr marL="285750" indent="-285750">
              <a:lnSpc>
                <a:spcPct val="114000"/>
              </a:lnSpc>
              <a:buFont typeface="Arial" panose="020B0604020202020204" pitchFamily="34" charset="0"/>
              <a:buChar char="•"/>
            </a:pPr>
            <a:r>
              <a:rPr lang="fr-FR" sz="2000" dirty="0"/>
              <a:t>Repérage d’entités nommées : lieux, noms propres</a:t>
            </a:r>
          </a:p>
          <a:p>
            <a:pPr marL="285750" indent="-285750">
              <a:lnSpc>
                <a:spcPct val="114000"/>
              </a:lnSpc>
              <a:buFont typeface="Arial" panose="020B0604020202020204" pitchFamily="34" charset="0"/>
              <a:buChar char="•"/>
            </a:pPr>
            <a:r>
              <a:rPr lang="fr-FR" sz="20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normAutofit/>
          </a:bodyPr>
          <a:lstStyle/>
          <a:p>
            <a:r>
              <a:rPr lang="fr-FR" sz="4000" dirty="0"/>
              <a:t>Une mise en </a:t>
            </a:r>
            <a:r>
              <a:rPr lang="fr-FR" sz="4000" dirty="0" err="1"/>
              <a:t>co-texte</a:t>
            </a:r>
            <a:r>
              <a:rPr lang="fr-FR" sz="4000" dirty="0"/>
              <a:t>… </a:t>
            </a:r>
            <a:br>
              <a:rPr lang="fr-FR" sz="4000" dirty="0"/>
            </a:br>
            <a:r>
              <a:rPr lang="fr-FR" sz="4000"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069386" y="1370763"/>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259" y="1842014"/>
            <a:ext cx="1311374" cy="771088"/>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656697"/>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56698" y="2876092"/>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4"/>
          <a:srcRect t="18939"/>
          <a:stretch/>
        </p:blipFill>
        <p:spPr>
          <a:xfrm>
            <a:off x="266046" y="4340896"/>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8" y="5786850"/>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085" y="5400668"/>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548" y="3700505"/>
            <a:ext cx="895886" cy="567670"/>
          </a:xfrm>
          <a:prstGeom prst="rect">
            <a:avLst/>
          </a:pr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41</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667495215"/>
              </p:ext>
            </p:extLst>
          </p:nvPr>
        </p:nvGraphicFramePr>
        <p:xfrm>
          <a:off x="632692" y="205739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42</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2920355129"/>
              </p:ext>
            </p:extLst>
          </p:nvPr>
        </p:nvGraphicFramePr>
        <p:xfrm>
          <a:off x="5606505" y="306209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43</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44</a:t>
            </a:fld>
            <a:endParaRPr lang="en-US" dirty="0"/>
          </a:p>
        </p:txBody>
      </p:sp>
      <mc:AlternateContent xmlns:mc="http://schemas.openxmlformats.org/markup-compatibility/2006">
        <mc:Choice xmlns:cx2="http://schemas.microsoft.com/office/drawing/2015/10/21/chartex"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779360678"/>
                  </p:ext>
                </p:extLst>
              </p:nvPr>
            </p:nvGraphicFramePr>
            <p:xfrm>
              <a:off x="2523684" y="1867937"/>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23684" y="1867937"/>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661629" y="1348727"/>
            <a:ext cx="4160306" cy="369332"/>
          </a:xfrm>
          <a:prstGeom prst="rect">
            <a:avLst/>
          </a:prstGeom>
          <a:noFill/>
        </p:spPr>
        <p:txBody>
          <a:bodyPr wrap="none" rtlCol="0">
            <a:spAutoFit/>
          </a:bodyPr>
          <a:lstStyle/>
          <a:p>
            <a:r>
              <a:rPr lang="fr-FR" dirty="0"/>
              <a:t>Pyramide des âges des auteurs du corpus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577516" y="674846"/>
            <a:ext cx="2951748" cy="646331"/>
          </a:xfrm>
          <a:prstGeom prst="rect">
            <a:avLst/>
          </a:prstGeom>
          <a:noFill/>
        </p:spPr>
        <p:txBody>
          <a:bodyPr wrap="square" rtlCol="0">
            <a:spAutoFit/>
          </a:bodyPr>
          <a:lstStyle/>
          <a:p>
            <a:r>
              <a:rPr lang="fr-FR" dirty="0"/>
              <a:t>128 dates de naissance</a:t>
            </a:r>
          </a:p>
          <a:p>
            <a:r>
              <a:rPr lang="fr-FR" dirty="0"/>
              <a:t>156 auteurs non décédés</a:t>
            </a:r>
          </a:p>
        </p:txBody>
      </p:sp>
      <p:pic>
        <p:nvPicPr>
          <p:cNvPr id="7" name="Picture 9">
            <a:extLst>
              <a:ext uri="{FF2B5EF4-FFF2-40B4-BE49-F238E27FC236}">
                <a16:creationId xmlns:a16="http://schemas.microsoft.com/office/drawing/2014/main" id="{F3357D3A-7478-498C-BD3A-BC75AC0AEB9A}"/>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5776695" y="1314936"/>
            <a:ext cx="5245136" cy="4943965"/>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a:t>Les auteurs sur le Web </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5CBA9C07-0D51-488C-A808-544B599B620B}"/>
              </a:ext>
            </a:extLst>
          </p:cNvPr>
          <p:cNvSpPr txBox="1"/>
          <p:nvPr/>
        </p:nvSpPr>
        <p:spPr>
          <a:xfrm>
            <a:off x="7165104" y="2286200"/>
            <a:ext cx="3959738" cy="646331"/>
          </a:xfrm>
          <a:prstGeom prst="rect">
            <a:avLst/>
          </a:prstGeom>
          <a:noFill/>
        </p:spPr>
        <p:txBody>
          <a:bodyPr wrap="none" rtlCol="0">
            <a:spAutoFit/>
          </a:bodyPr>
          <a:lstStyle/>
          <a:p>
            <a:r>
              <a:rPr lang="fr-FR" dirty="0"/>
              <a:t>Majoritairement des sites personnels…</a:t>
            </a:r>
            <a:br>
              <a:rPr lang="fr-FR" dirty="0"/>
            </a:br>
            <a:r>
              <a:rPr lang="fr-FR" dirty="0"/>
              <a:t>Utilisation de la « </a:t>
            </a:r>
            <a:r>
              <a:rPr lang="fr-FR" dirty="0" err="1"/>
              <a:t>WaybackMachine</a:t>
            </a:r>
            <a:r>
              <a:rPr lang="fr-FR" dirty="0"/>
              <a:t> »</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pic>
        <p:nvPicPr>
          <p:cNvPr id="19" name="Picture 18">
            <a:extLst>
              <a:ext uri="{FF2B5EF4-FFF2-40B4-BE49-F238E27FC236}">
                <a16:creationId xmlns:a16="http://schemas.microsoft.com/office/drawing/2014/main" id="{CBD0FA3C-043F-4B7B-99B1-D3201918C6E0}"/>
              </a:ext>
            </a:extLst>
          </p:cNvPr>
          <p:cNvPicPr>
            <a:picLocks noChangeAspect="1"/>
          </p:cNvPicPr>
          <p:nvPr/>
        </p:nvPicPr>
        <p:blipFill>
          <a:blip r:embed="rId3"/>
          <a:stretch>
            <a:fillRect/>
          </a:stretch>
        </p:blipFill>
        <p:spPr>
          <a:xfrm>
            <a:off x="186330" y="2076396"/>
            <a:ext cx="4158581" cy="2740042"/>
          </a:xfrm>
          <a:prstGeom prst="rect">
            <a:avLst/>
          </a:prstGeom>
        </p:spPr>
      </p:pic>
      <p:pic>
        <p:nvPicPr>
          <p:cNvPr id="23" name="Picture 22">
            <a:extLst>
              <a:ext uri="{FF2B5EF4-FFF2-40B4-BE49-F238E27FC236}">
                <a16:creationId xmlns:a16="http://schemas.microsoft.com/office/drawing/2014/main" id="{83A25AB4-B2F0-44BE-A0B7-661FEF0BA869}"/>
              </a:ext>
            </a:extLst>
          </p:cNvPr>
          <p:cNvPicPr>
            <a:picLocks noChangeAspect="1"/>
          </p:cNvPicPr>
          <p:nvPr/>
        </p:nvPicPr>
        <p:blipFill rotWithShape="1">
          <a:blip r:embed="rId4"/>
          <a:srcRect b="11039"/>
          <a:stretch/>
        </p:blipFill>
        <p:spPr>
          <a:xfrm>
            <a:off x="2963779" y="998474"/>
            <a:ext cx="5803256" cy="3097588"/>
          </a:xfrm>
          <a:prstGeom prst="rect">
            <a:avLst/>
          </a:prstGeom>
        </p:spPr>
      </p:pic>
      <p:sp>
        <p:nvSpPr>
          <p:cNvPr id="20" name="Arrow: Right 19">
            <a:extLst>
              <a:ext uri="{FF2B5EF4-FFF2-40B4-BE49-F238E27FC236}">
                <a16:creationId xmlns:a16="http://schemas.microsoft.com/office/drawing/2014/main" id="{4ADCC9F9-1EE6-492B-825F-B38F2929BC77}"/>
              </a:ext>
            </a:extLst>
          </p:cNvPr>
          <p:cNvSpPr/>
          <p:nvPr/>
        </p:nvSpPr>
        <p:spPr>
          <a:xfrm rot="10800000">
            <a:off x="4457005" y="1527342"/>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7E661A13-1A96-4B74-B427-B5855B7E3162}"/>
              </a:ext>
            </a:extLst>
          </p:cNvPr>
          <p:cNvSpPr txBox="1"/>
          <p:nvPr/>
        </p:nvSpPr>
        <p:spPr>
          <a:xfrm>
            <a:off x="6764630" y="3632272"/>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1237812700"/>
              </p:ext>
            </p:extLst>
          </p:nvPr>
        </p:nvGraphicFramePr>
        <p:xfrm>
          <a:off x="6560007" y="4039640"/>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a:effectLst/>
                        </a:rPr>
                        <a:t>http://josaphat-robert-large</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48150284"/>
                  </a:ext>
                </a:extLst>
              </a:tr>
              <a:tr h="182880">
                <a:tc>
                  <a:txBody>
                    <a:bodyPr/>
                    <a:lstStyle/>
                    <a:p>
                      <a:pPr algn="l" fontAlgn="b"/>
                      <a:r>
                        <a:rPr lang="fr-FR" sz="1300" u="none" strike="noStrike">
                          <a:effectLst/>
                        </a:rPr>
                        <a:t>http://www.franketienne.com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[2005;2008]</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56021910"/>
                  </a:ext>
                </a:extLst>
              </a:tr>
              <a:tr h="182880">
                <a:tc>
                  <a:txBody>
                    <a:bodyPr/>
                    <a:lstStyle/>
                    <a:p>
                      <a:pPr algn="l" fontAlgn="b"/>
                      <a:r>
                        <a:rPr lang="fr-FR" sz="1300" u="none" strike="noStrike">
                          <a:effectLst/>
                        </a:rPr>
                        <a:t>http://www.elifleurant.com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[2013;2017]</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a:effectLst/>
                        </a:rPr>
                        <a:t>http://www.elsieaugustave.com/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[2013;2017]</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sp>
        <p:nvSpPr>
          <p:cNvPr id="29" name="Arrow: Right 28">
            <a:extLst>
              <a:ext uri="{FF2B5EF4-FFF2-40B4-BE49-F238E27FC236}">
                <a16:creationId xmlns:a16="http://schemas.microsoft.com/office/drawing/2014/main" id="{54247E0A-8949-462F-A7A7-3EC48F7B1353}"/>
              </a:ext>
            </a:extLst>
          </p:cNvPr>
          <p:cNvSpPr/>
          <p:nvPr/>
        </p:nvSpPr>
        <p:spPr>
          <a:xfrm>
            <a:off x="6931839" y="1754980"/>
            <a:ext cx="233265" cy="5029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5"/>
          <a:stretch>
            <a:fillRect/>
          </a:stretch>
        </p:blipFill>
        <p:spPr>
          <a:xfrm>
            <a:off x="8294276" y="2993036"/>
            <a:ext cx="1489519" cy="599232"/>
          </a:xfrm>
          <a:prstGeom prst="rect">
            <a:avLst/>
          </a:prstGeom>
        </p:spPr>
      </p:pic>
      <p:pic>
        <p:nvPicPr>
          <p:cNvPr id="31" name="Picture 30">
            <a:extLst>
              <a:ext uri="{FF2B5EF4-FFF2-40B4-BE49-F238E27FC236}">
                <a16:creationId xmlns:a16="http://schemas.microsoft.com/office/drawing/2014/main" id="{62A12F9D-2B77-4BCB-BB37-CD86E79CB88E}"/>
              </a:ext>
            </a:extLst>
          </p:cNvPr>
          <p:cNvPicPr>
            <a:picLocks noChangeAspect="1"/>
          </p:cNvPicPr>
          <p:nvPr/>
        </p:nvPicPr>
        <p:blipFill>
          <a:blip r:embed="rId6"/>
          <a:stretch>
            <a:fillRect/>
          </a:stretch>
        </p:blipFill>
        <p:spPr>
          <a:xfrm>
            <a:off x="542636" y="5086723"/>
            <a:ext cx="2847975" cy="657225"/>
          </a:xfrm>
          <a:prstGeom prst="rect">
            <a:avLst/>
          </a:prstGeom>
        </p:spPr>
      </p:pic>
      <p:sp>
        <p:nvSpPr>
          <p:cNvPr id="32" name="Arrow: Down 31">
            <a:extLst>
              <a:ext uri="{FF2B5EF4-FFF2-40B4-BE49-F238E27FC236}">
                <a16:creationId xmlns:a16="http://schemas.microsoft.com/office/drawing/2014/main" id="{FCA60F71-73AB-4094-8045-51166E18CB3D}"/>
              </a:ext>
            </a:extLst>
          </p:cNvPr>
          <p:cNvSpPr/>
          <p:nvPr/>
        </p:nvSpPr>
        <p:spPr>
          <a:xfrm>
            <a:off x="754838" y="4730281"/>
            <a:ext cx="335902"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7C44FAAD-FD98-4E22-95F9-5F9DC792A9B5}"/>
              </a:ext>
            </a:extLst>
          </p:cNvPr>
          <p:cNvSpPr txBox="1"/>
          <p:nvPr/>
        </p:nvSpPr>
        <p:spPr>
          <a:xfrm>
            <a:off x="542636" y="5771575"/>
            <a:ext cx="6929589" cy="646331"/>
          </a:xfrm>
          <a:prstGeom prst="rect">
            <a:avLst/>
          </a:prstGeom>
          <a:noFill/>
        </p:spPr>
        <p:txBody>
          <a:bodyPr wrap="none" rtlCol="0">
            <a:spAutoFit/>
          </a:bodyPr>
          <a:lstStyle/>
          <a:p>
            <a:r>
              <a:rPr lang="fr-FR" dirty="0"/>
              <a:t>Récupération des statistiques d’audiences:</a:t>
            </a:r>
            <a:br>
              <a:rPr lang="fr-FR" dirty="0"/>
            </a:br>
            <a:r>
              <a:rPr lang="fr-FR" dirty="0"/>
              <a:t>seul un site possède une audience significative de 5700 visiteurs/jour</a:t>
            </a:r>
          </a:p>
        </p:txBody>
      </p:sp>
      <p:sp>
        <p:nvSpPr>
          <p:cNvPr id="34" name="Rectangle 33">
            <a:extLst>
              <a:ext uri="{FF2B5EF4-FFF2-40B4-BE49-F238E27FC236}">
                <a16:creationId xmlns:a16="http://schemas.microsoft.com/office/drawing/2014/main" id="{51428EC2-3A6E-4C2A-B426-1FB87B6CF4F1}"/>
              </a:ext>
            </a:extLst>
          </p:cNvPr>
          <p:cNvSpPr/>
          <p:nvPr/>
        </p:nvSpPr>
        <p:spPr>
          <a:xfrm>
            <a:off x="542636" y="6259086"/>
            <a:ext cx="3236848" cy="369332"/>
          </a:xfrm>
          <a:prstGeom prst="rect">
            <a:avLst/>
          </a:prstGeom>
        </p:spPr>
        <p:txBody>
          <a:bodyPr wrap="none">
            <a:spAutoFit/>
          </a:bodyPr>
          <a:lstStyle/>
          <a:p>
            <a:r>
              <a:rPr lang="fr-FR" dirty="0"/>
              <a:t>&gt; </a:t>
            </a:r>
            <a:r>
              <a:rPr lang="fr-FR" dirty="0">
                <a:hlinkClick r:id="rId7"/>
              </a:rPr>
              <a:t>https://florvilhaveson.fr.gd/</a:t>
            </a:r>
            <a:r>
              <a:rPr lang="fr-FR" dirty="0"/>
              <a:t> </a:t>
            </a:r>
          </a:p>
        </p:txBody>
      </p:sp>
      <p:sp>
        <p:nvSpPr>
          <p:cNvPr id="35" name="TextBox 34">
            <a:extLst>
              <a:ext uri="{FF2B5EF4-FFF2-40B4-BE49-F238E27FC236}">
                <a16:creationId xmlns:a16="http://schemas.microsoft.com/office/drawing/2014/main" id="{B05930C9-3005-46B7-A98A-718D9EA49C4C}"/>
              </a:ext>
            </a:extLst>
          </p:cNvPr>
          <p:cNvSpPr txBox="1"/>
          <p:nvPr/>
        </p:nvSpPr>
        <p:spPr>
          <a:xfrm>
            <a:off x="7362783" y="1820576"/>
            <a:ext cx="3437774" cy="369332"/>
          </a:xfrm>
          <a:prstGeom prst="rect">
            <a:avLst/>
          </a:prstGeom>
          <a:noFill/>
        </p:spPr>
        <p:txBody>
          <a:bodyPr wrap="square" rtlCol="0">
            <a:spAutoFit/>
          </a:bodyPr>
          <a:lstStyle/>
          <a:p>
            <a:r>
              <a:rPr lang="fr-FR" dirty="0"/>
              <a:t>Ne fonctionnent plus</a:t>
            </a:r>
          </a:p>
        </p:txBody>
      </p:sp>
      <p:sp>
        <p:nvSpPr>
          <p:cNvPr id="36" name="TextBox 35">
            <a:extLst>
              <a:ext uri="{FF2B5EF4-FFF2-40B4-BE49-F238E27FC236}">
                <a16:creationId xmlns:a16="http://schemas.microsoft.com/office/drawing/2014/main" id="{2FDD9F92-D9A9-4296-A3F2-DE3F01FC5B04}"/>
              </a:ext>
            </a:extLst>
          </p:cNvPr>
          <p:cNvSpPr txBox="1"/>
          <p:nvPr/>
        </p:nvSpPr>
        <p:spPr>
          <a:xfrm>
            <a:off x="1090740" y="1681217"/>
            <a:ext cx="3437774" cy="369332"/>
          </a:xfrm>
          <a:prstGeom prst="rect">
            <a:avLst/>
          </a:prstGeom>
          <a:noFill/>
        </p:spPr>
        <p:txBody>
          <a:bodyPr wrap="square" rtlCol="0">
            <a:spAutoFit/>
          </a:bodyPr>
          <a:lstStyle/>
          <a:p>
            <a:r>
              <a:rPr lang="fr-FR" dirty="0"/>
              <a:t>Sites toujours en ligne</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A propos des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615463"/>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a:t>
            </a: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69225" y="3265"/>
            <a:ext cx="10984575" cy="3970318"/>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Des contributeurs différents par langue :</a:t>
            </a:r>
          </a:p>
          <a:p>
            <a:pPr lvl="1"/>
            <a:r>
              <a:rPr lang="fr-FR" dirty="0">
                <a:sym typeface="Wingdings" panose="05000000000000000000" pitchFamily="2" charset="2"/>
              </a:rPr>
              <a:t> 88% des articles haïtiens ont étés créés par le même contributeur</a:t>
            </a:r>
          </a:p>
          <a:p>
            <a:pPr lvl="1"/>
            <a:r>
              <a:rPr lang="fr-FR" dirty="0">
                <a:sym typeface="Wingdings" panose="05000000000000000000" pitchFamily="2" charset="2"/>
              </a:rPr>
              <a:t> 4 contributeurs ont créés 30% des pages en français</a:t>
            </a:r>
          </a:p>
          <a:p>
            <a:pPr lvl="1"/>
            <a:r>
              <a:rPr lang="fr-FR" dirty="0">
                <a:sym typeface="Wingdings" panose="05000000000000000000" pitchFamily="2" charset="2"/>
              </a:rPr>
              <a:t> 2 contributeurs sont à l’origine de 30% des pages en anglais</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5" name="Picture 9">
            <a:extLst>
              <a:ext uri="{FF2B5EF4-FFF2-40B4-BE49-F238E27FC236}">
                <a16:creationId xmlns:a16="http://schemas.microsoft.com/office/drawing/2014/main" id="{6281A3BE-8704-4E6B-9FB4-ABF0AB4F25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7" name="Picture 4">
            <a:extLst>
              <a:ext uri="{FF2B5EF4-FFF2-40B4-BE49-F238E27FC236}">
                <a16:creationId xmlns:a16="http://schemas.microsoft.com/office/drawing/2014/main" id="{2A887B28-4F7D-4EC1-A404-A5C613D8D65C}"/>
              </a:ext>
            </a:extLst>
          </p:cNvPr>
          <p:cNvPicPr>
            <a:picLocks noChangeAspect="1"/>
          </p:cNvPicPr>
          <p:nvPr/>
        </p:nvPicPr>
        <p:blipFill rotWithShape="1">
          <a:blip r:embed="rId3"/>
          <a:srcRect r="11597"/>
          <a:stretch/>
        </p:blipFill>
        <p:spPr>
          <a:xfrm>
            <a:off x="3649220" y="3787151"/>
            <a:ext cx="4052916" cy="2755631"/>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2299854" y="0"/>
            <a:ext cx="6336000" cy="6858000"/>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sz="4000"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710940" y="1219462"/>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166413" y="4195790"/>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8" y="2242325"/>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 d’auteurs</a:t>
            </a:r>
          </a:p>
          <a:p>
            <a:r>
              <a:rPr lang="fr-FR" sz="2800" dirty="0"/>
              <a:t>- 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3" name="Picture 9">
            <a:extLst>
              <a:ext uri="{FF2B5EF4-FFF2-40B4-BE49-F238E27FC236}">
                <a16:creationId xmlns:a16="http://schemas.microsoft.com/office/drawing/2014/main" id="{D58DFC69-1B29-47E5-B473-1E1C2C3770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3">
            <a:extLst>
              <a:ext uri="{28A0092B-C50C-407E-A947-70E740481C1C}">
                <a14:useLocalDpi xmlns:a14="http://schemas.microsoft.com/office/drawing/2010/main" val="0"/>
              </a:ext>
            </a:extLst>
          </a:blip>
          <a:srcRect t="13378" r="5576" b="965"/>
          <a:stretch/>
        </p:blipFill>
        <p:spPr bwMode="auto">
          <a:xfrm>
            <a:off x="1520535" y="-9"/>
            <a:ext cx="7920000" cy="68580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4" name="Picture 9">
            <a:extLst>
              <a:ext uri="{FF2B5EF4-FFF2-40B4-BE49-F238E27FC236}">
                <a16:creationId xmlns:a16="http://schemas.microsoft.com/office/drawing/2014/main" id="{076C0E61-169E-4BF3-BCE8-0AE2ED22EF7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3">
            <a:extLst>
              <a:ext uri="{28A0092B-C50C-407E-A947-70E740481C1C}">
                <a14:useLocalDpi xmlns:a14="http://schemas.microsoft.com/office/drawing/2010/main" val="0"/>
              </a:ext>
            </a:extLst>
          </a:blip>
          <a:srcRect t="13100" r="5222" b="974"/>
          <a:stretch/>
        </p:blipFill>
        <p:spPr bwMode="auto">
          <a:xfrm>
            <a:off x="1525566" y="-17"/>
            <a:ext cx="7920000" cy="685800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
        <p:nvSpPr>
          <p:cNvPr id="13" name="ZoneTexte 12">
            <a:extLst>
              <a:ext uri="{FF2B5EF4-FFF2-40B4-BE49-F238E27FC236}">
                <a16:creationId xmlns:a16="http://schemas.microsoft.com/office/drawing/2014/main" id="{6E472FD0-6A41-46F8-BA48-024350F8B405}"/>
              </a:ext>
            </a:extLst>
          </p:cNvPr>
          <p:cNvSpPr txBox="1"/>
          <p:nvPr/>
        </p:nvSpPr>
        <p:spPr>
          <a:xfrm>
            <a:off x="4961325" y="6106819"/>
            <a:ext cx="6096000" cy="369332"/>
          </a:xfrm>
          <a:prstGeom prst="rect">
            <a:avLst/>
          </a:prstGeom>
          <a:noFill/>
        </p:spPr>
        <p:txBody>
          <a:bodyPr wrap="square">
            <a:spAutoFit/>
          </a:bodyPr>
          <a:lstStyle/>
          <a:p>
            <a:r>
              <a:rPr lang="fr-FR" dirty="0">
                <a:sym typeface="Wingdings" panose="05000000000000000000" pitchFamily="2" charset="2"/>
              </a:rPr>
              <a:t></a:t>
            </a:r>
            <a:r>
              <a:rPr lang="fr-FR" dirty="0"/>
              <a:t>Un potentiel de près de 1000 auteurs</a:t>
            </a:r>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19D613B-C772-4880-BE47-FBDC7E14A47B}"/>
              </a:ext>
            </a:extLst>
          </p:cNvPr>
          <p:cNvSpPr>
            <a:spLocks noGrp="1"/>
          </p:cNvSpPr>
          <p:nvPr>
            <p:ph type="sldNum" sz="quarter" idx="12"/>
          </p:nvPr>
        </p:nvSpPr>
        <p:spPr/>
        <p:txBody>
          <a:bodyPr/>
          <a:lstStyle/>
          <a:p>
            <a:fld id="{4FAB73BC-B049-4115-A692-8D63A059BFB8}" type="slidenum">
              <a:rPr lang="en-US" smtClean="0"/>
              <a:t>53</a:t>
            </a:fld>
            <a:endParaRPr lang="en-US" dirty="0"/>
          </a:p>
        </p:txBody>
      </p:sp>
      <p:sp>
        <p:nvSpPr>
          <p:cNvPr id="8" name="ZoneTexte 7">
            <a:extLst>
              <a:ext uri="{FF2B5EF4-FFF2-40B4-BE49-F238E27FC236}">
                <a16:creationId xmlns:a16="http://schemas.microsoft.com/office/drawing/2014/main" id="{507F0C12-F3C2-42D6-9D34-DF9F2946653C}"/>
              </a:ext>
            </a:extLst>
          </p:cNvPr>
          <p:cNvSpPr txBox="1"/>
          <p:nvPr/>
        </p:nvSpPr>
        <p:spPr>
          <a:xfrm>
            <a:off x="671054" y="751339"/>
            <a:ext cx="9733548" cy="5355312"/>
          </a:xfrm>
          <a:prstGeom prst="rect">
            <a:avLst/>
          </a:prstGeom>
          <a:noFill/>
        </p:spPr>
        <p:txBody>
          <a:bodyPr wrap="square" rtlCol="0">
            <a:spAutoFit/>
          </a:bodyPr>
          <a:lstStyle/>
          <a:p>
            <a:pPr marL="285750" indent="-285750">
              <a:buFont typeface="Arial" panose="020B0604020202020204" pitchFamily="34" charset="0"/>
              <a:buChar char="•"/>
            </a:pPr>
            <a:r>
              <a:rPr lang="fr-FR" dirty="0"/>
              <a:t>Le quart des notices d’</a:t>
            </a:r>
            <a:r>
              <a:rPr lang="fr-FR" i="1" dirty="0"/>
              <a:t>île-en-île</a:t>
            </a:r>
            <a:r>
              <a:rPr lang="fr-FR" dirty="0"/>
              <a:t> a été rédigé par une dizaine d’individus.</a:t>
            </a:r>
          </a:p>
          <a:p>
            <a:r>
              <a:rPr lang="fr-FR" dirty="0">
                <a:sym typeface="Wingdings" panose="05000000000000000000" pitchFamily="2" charset="2"/>
              </a:rPr>
              <a:t> Identification de nouveaux auteurs potentiels à partir d’individus pivots, tels que les biographes.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Relations de co-autorat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a:p>
            <a:endParaRPr lang="fr-FR" dirty="0">
              <a:sym typeface="Wingdings" panose="05000000000000000000" pitchFamily="2" charset="2"/>
            </a:endParaRPr>
          </a:p>
          <a:p>
            <a:r>
              <a:rPr lang="fr-FR" dirty="0">
                <a:sym typeface="Wingdings" panose="05000000000000000000" pitchFamily="2" charset="2"/>
              </a:rPr>
              <a:t>Les entités auteurs et le Web</a:t>
            </a:r>
          </a:p>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pic>
        <p:nvPicPr>
          <p:cNvPr id="10" name="Picture 9">
            <a:extLst>
              <a:ext uri="{FF2B5EF4-FFF2-40B4-BE49-F238E27FC236}">
                <a16:creationId xmlns:a16="http://schemas.microsoft.com/office/drawing/2014/main" id="{2D317BA4-D426-481A-A971-114D48E3DF4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174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732089" y="1720835"/>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du </a:t>
            </a:r>
            <a:r>
              <a:rPr lang="fr-FR"/>
              <a:t>Web social, </a:t>
            </a:r>
            <a:r>
              <a:rPr lang="fr-FR" dirty="0"/>
              <a:t>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56</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3727</TotalTime>
  <Words>2754</Words>
  <Application>Microsoft Office PowerPoint</Application>
  <PresentationFormat>Grand écran</PresentationFormat>
  <Paragraphs>426</Paragraphs>
  <Slides>57</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57</vt:i4>
      </vt:variant>
    </vt:vector>
  </HeadingPairs>
  <TitlesOfParts>
    <vt:vector size="64"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Cartographier le Web et le visualiser…</vt:lpstr>
      <vt:lpstr>Présentation PowerPoint</vt:lpstr>
      <vt:lpstr>II. Croiser Web sémantique et contenus participatifs </vt:lpstr>
      <vt:lpstr>Point de départ </vt:lpstr>
      <vt:lpstr> Mais pour visualiser… il faut des données  un minimum normalisées</vt:lpstr>
      <vt:lpstr>Sources d’enrichissement « auteurs »</vt:lpstr>
      <vt:lpstr>Autres sources potentielles</vt:lpstr>
      <vt:lpstr>Informations obtenues via les sites de « référence »  </vt:lpstr>
      <vt:lpstr>Explicitation de la requête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Le corpus final en quelques chiffres clés</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Présentation PowerPoint</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Les auteurs sur le Web </vt:lpstr>
      <vt:lpstr>A propos des pages Wikipédia</vt:lpstr>
      <vt:lpstr>Présentation PowerPoint</vt:lpstr>
      <vt:lpstr>Présentation PowerPoint</vt:lpstr>
      <vt:lpstr>Présentation PowerPoint</vt:lpstr>
      <vt:lpstr>Présentation PowerPoint</vt:lpstr>
      <vt:lpstr>Présentation PowerPoint</vt:lpstr>
      <vt:lpstr>Présentation PowerPoint</vt:lpstr>
      <vt:lpstr>V. Retour d’expérience</vt:lpstr>
      <vt:lpstr>Présentation PowerPoint</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304</cp:revision>
  <dcterms:created xsi:type="dcterms:W3CDTF">2020-01-21T15:26:20Z</dcterms:created>
  <dcterms:modified xsi:type="dcterms:W3CDTF">2021-02-02T22:01:17Z</dcterms:modified>
</cp:coreProperties>
</file>